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58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3E0F53D-7F71-4276-9BF5-E0B76526BD7F}">
          <p14:sldIdLst>
            <p14:sldId id="257"/>
            <p14:sldId id="258"/>
            <p14:sldId id="261"/>
            <p14:sldId id="262"/>
          </p14:sldIdLst>
        </p14:section>
        <p14:section name="Untitled Section" id="{BDBC1E42-64D9-41E6-895C-FFCFE8CA8961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D6009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19" autoAdjust="0"/>
    <p:restoredTop sz="94660"/>
  </p:normalViewPr>
  <p:slideViewPr>
    <p:cSldViewPr snapToGrid="0">
      <p:cViewPr>
        <p:scale>
          <a:sx n="81" d="100"/>
          <a:sy n="81" d="100"/>
        </p:scale>
        <p:origin x="-4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ppt mju\ppt2011\mjuppt_1Ab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343160" y="4659328"/>
            <a:ext cx="8896376" cy="727071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4019565" y="5457836"/>
            <a:ext cx="7219971" cy="614370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D:\ppt mju\ppt2011\mjuppt_1Ab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898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สี่เหลี่ยมผืนผ้า 8"/>
          <p:cNvSpPr/>
          <p:nvPr/>
        </p:nvSpPr>
        <p:spPr>
          <a:xfrm>
            <a:off x="-43" y="6383358"/>
            <a:ext cx="12192000" cy="142876"/>
          </a:xfrm>
          <a:prstGeom prst="rect">
            <a:avLst/>
          </a:prstGeom>
          <a:solidFill>
            <a:srgbClr val="7EC234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71461" y="274638"/>
            <a:ext cx="1101093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571461" y="1600200"/>
            <a:ext cx="11010939" cy="475775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8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ตัวยึดชื่อเรื่อง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</a:p>
        </p:txBody>
      </p:sp>
      <p:sp>
        <p:nvSpPr>
          <p:cNvPr id="1027" name="ตัวยึดข้อความ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7AD3CA9B-9A0D-404B-953A-A313A8E3B30E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C4A7847-99D5-4245-9547-F578E6D4CA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ngsana New" pitchFamily="18" charset="-34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neral.mju.ac.th/goverment/20111119104834_general/Doc_25600926164347_187646.pdf" TargetMode="External"/><Relationship Id="rId7" Type="http://schemas.openxmlformats.org/officeDocument/2006/relationships/hyperlink" Target="http://www.center.mju.ac.th/goverment/20111119104834_center/Doc_25600926182257_702393.pdf" TargetMode="External"/><Relationship Id="rId2" Type="http://schemas.openxmlformats.org/officeDocument/2006/relationships/hyperlink" Target="http://www.general.mju.ac.th/goverment/20111119104834_general/Doc_25600926164004_701386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inance.mju.ac.th/goverment/20111119104835_finance/Doc_25600502093015_690576.pdf" TargetMode="External"/><Relationship Id="rId5" Type="http://schemas.openxmlformats.org/officeDocument/2006/relationships/hyperlink" Target="http://personnel.mju.ac.th/edoc/forms/4842.pdf" TargetMode="External"/><Relationship Id="rId4" Type="http://schemas.openxmlformats.org/officeDocument/2006/relationships/hyperlink" Target="http://www.general.mju.ac.th/goverment/20111119104834_general/Doc_25600926170125_616068.pdf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enter.mju.ac.th/goverment/20111119104834_center/Doc_25600926111955_837825.pdf" TargetMode="External"/><Relationship Id="rId3" Type="http://schemas.openxmlformats.org/officeDocument/2006/relationships/hyperlink" Target="http://planning2.mju.ac.th/goverment/20111119104835_planning/Doc_25600926134201_564951.pdf" TargetMode="External"/><Relationship Id="rId7" Type="http://schemas.openxmlformats.org/officeDocument/2006/relationships/hyperlink" Target="http://www.artsandculture.mju.ac.th/wtms_document.aspx?bID=3651" TargetMode="External"/><Relationship Id="rId2" Type="http://schemas.openxmlformats.org/officeDocument/2006/relationships/hyperlink" Target="http://planning2.mju.ac.th/goverment/20111119104835_planning/Doc_25600926134123_939529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elfares.ae.mju.ac.th/goverment/20111119104834_welfares.ae/Doc_25600926142942_998476.pdf" TargetMode="External"/><Relationship Id="rId5" Type="http://schemas.openxmlformats.org/officeDocument/2006/relationships/hyperlink" Target="http://www.stu2.mju.ac.th/goverment/20111119104835_mju_stu/Doc_25600918160717_320937.pdf" TargetMode="External"/><Relationship Id="rId4" Type="http://schemas.openxmlformats.org/officeDocument/2006/relationships/hyperlink" Target="http://planning2.mju.ac.th/goverment/20111119104835_planning/Doc_25600926133909_591925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ersonnel.mju.ac.th/form_card.php" TargetMode="External"/><Relationship Id="rId2" Type="http://schemas.openxmlformats.org/officeDocument/2006/relationships/hyperlink" Target="http://personnel.mju.ac.th/form_guarantee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enter.mju.ac.th/goverment/20111119104834_center/Doc_25600926111950_247772.pdf" TargetMode="External"/><Relationship Id="rId4" Type="http://schemas.openxmlformats.org/officeDocument/2006/relationships/hyperlink" Target="http://www.center.mju.ac.th/goverment/20111119104834_center/Doc_25600926111943_929240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eneral.mju.ac.th/goverment/20111119104834_general/Doc_25600926184117_6052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30393"/>
            <a:ext cx="10515600" cy="727847"/>
          </a:xfrm>
        </p:spPr>
        <p:txBody>
          <a:bodyPr/>
          <a:lstStyle/>
          <a:p>
            <a:r>
              <a:rPr lang="th-TH" b="1" u="sng" dirty="0" smtClean="0">
                <a:solidFill>
                  <a:srgbClr val="D6009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H Niramit AS" panose="02000506000000020004" pitchFamily="2" charset="-34"/>
                <a:cs typeface="TH Niramit AS" panose="02000506000000020004" pitchFamily="2" charset="-34"/>
              </a:rPr>
              <a:t>ประเด็นยุทธศาสตร์ที่ 4 พัฒนาการให้บริการ</a:t>
            </a:r>
            <a:endParaRPr lang="en-US" b="1" u="sng" dirty="0">
              <a:solidFill>
                <a:srgbClr val="D6009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286" y="1143726"/>
            <a:ext cx="10515600" cy="589280"/>
          </a:xfrm>
        </p:spPr>
        <p:txBody>
          <a:bodyPr/>
          <a:lstStyle/>
          <a:p>
            <a:pPr marL="0" indent="0">
              <a:buNone/>
            </a:pPr>
            <a:r>
              <a:rPr lang="th-TH" b="1" u="sng" dirty="0" smtClean="0">
                <a:solidFill>
                  <a:srgbClr val="002060"/>
                </a:solidFill>
                <a:latin typeface="TH Niramit AS" panose="02000506000000020004" pitchFamily="2" charset="-34"/>
                <a:cs typeface="TH Niramit AS" panose="02000506000000020004" pitchFamily="2" charset="-34"/>
              </a:rPr>
              <a:t>4.1 จำนวนกระบวนงานที่มีการจัดทำขั้นตอนการให้บริการที่ชัดเจน</a:t>
            </a:r>
          </a:p>
          <a:p>
            <a:pPr marL="0" indent="0">
              <a:buNone/>
            </a:pPr>
            <a:endParaRPr lang="en-US" u="sng" dirty="0">
              <a:solidFill>
                <a:srgbClr val="002060"/>
              </a:solidFill>
              <a:latin typeface="TH Niramit AS" panose="02000506000000020004" pitchFamily="2" charset="-34"/>
              <a:cs typeface="TH Niramit AS" panose="02000506000000020004" pitchFamily="2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730541"/>
              </p:ext>
            </p:extLst>
          </p:nvPr>
        </p:nvGraphicFramePr>
        <p:xfrm>
          <a:off x="407670" y="1747520"/>
          <a:ext cx="11403330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1301"/>
                <a:gridCol w="87920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rgbClr val="FFFF00"/>
                          </a:solidFill>
                        </a:rPr>
                        <a:t>หน่วยงาน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rgbClr val="FFFF00"/>
                          </a:solidFill>
                        </a:rPr>
                        <a:t>ขั้นตอนการให้บริการ</a:t>
                      </a:r>
                      <a:endParaRPr lang="en-US" sz="28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กองกลาง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2"/>
                        </a:rPr>
                        <a:t>ขั้นตอนการเสนอขอบรรจุวาระการประชุมคณะกรรมการบริหาร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ฯ</a:t>
                      </a:r>
                      <a:endParaRPr lang="en-US" sz="2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3"/>
                        </a:rPr>
                        <a:t>ขั้นตอนการเบิกจ่ายของที่ระลึก </a:t>
                      </a:r>
                      <a:endParaRPr lang="th-TH" sz="2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  <a:p>
                      <a:pPr marL="514350" indent="-514350">
                        <a:buAutoNum type="arabicPeriod"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4"/>
                        </a:rPr>
                        <a:t>ขั้นตอนการจัดพิธีลงนามความร่วมมือทางวิชาการ การมอบทุน และกิจกรรมอื่น ๆ ในวันที่มีการประชุมคณะกรรมการบริหารมหาวิทยาลัย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กองการเจ้าหน้าที่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๔.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5"/>
                        </a:rPr>
                        <a:t>ขั้นตอนการเดินทางไปราชการ ณ ต่างประเทศของบุคลากรมหาวิทยาลัยแม่โจ้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กองคลัง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๕.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6"/>
                        </a:rPr>
                        <a:t>ระบบการรับเงิน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กองวิเทศสัมพันธ์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7663" indent="-347663">
                        <a:buNone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๖.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7"/>
                        </a:rPr>
                        <a:t>ขั้นตอนการปฏิบัติงานสำหรับนักศึกษาที่ประสงค์จะไปแลกเปลี่ยน ฝึกงาน </a:t>
                      </a:r>
                      <a:r>
                        <a:rPr lang="th-TH" sz="2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7"/>
                        </a:rPr>
                        <a:t>   </a:t>
                      </a:r>
                      <a:r>
                        <a:rPr lang="th-TH" sz="2800" b="1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7"/>
                        </a:rPr>
                        <a:t>สห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7"/>
                        </a:rPr>
                        <a:t>กิจศึกษา ฝึกอบรม  ณ มหาวิทยาลัย/หน่วยงานในต่างประเทศ</a:t>
                      </a:r>
                      <a:endParaRPr lang="th-TH" sz="2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86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143661"/>
              </p:ext>
            </p:extLst>
          </p:nvPr>
        </p:nvGraphicFramePr>
        <p:xfrm>
          <a:off x="339970" y="322592"/>
          <a:ext cx="11519671" cy="5552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0"/>
                <a:gridCol w="8268471"/>
              </a:tblGrid>
              <a:tr h="397192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rgbClr val="FFFF00"/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หน่วยงาน</a:t>
                      </a:r>
                      <a:endParaRPr lang="en-US" sz="2800" dirty="0">
                        <a:solidFill>
                          <a:srgbClr val="FFFF00"/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>
                          <a:solidFill>
                            <a:srgbClr val="FFFF00"/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ขั้นตอนการให้บริการ</a:t>
                      </a:r>
                      <a:endParaRPr lang="en-US" sz="2800" dirty="0">
                        <a:solidFill>
                          <a:srgbClr val="FFFF00"/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1861185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กองแผนงาน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</a:rPr>
                        <a:t>๗. </a:t>
                      </a:r>
                      <a:r>
                        <a:rPr lang="th-TH" sz="2800" b="1" u="sng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  <a:hlinkClick r:id="rId2"/>
                        </a:rPr>
                        <a:t>ขั้นตอนการขอโครงการ ขอทุนวิจัย คณะกรรมการวิจัยสถาบัน</a:t>
                      </a:r>
                      <a:endParaRPr lang="en-US" sz="28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H NiramitIT๙" panose="02000506000000020004" pitchFamily="2" charset="-34"/>
                        <a:ea typeface="+mn-ea"/>
                        <a:cs typeface="TH NiramitIT๙" panose="02000506000000020004" pitchFamily="2" charset="-34"/>
                      </a:endParaRPr>
                    </a:p>
                    <a:p>
                      <a:pPr marL="285750" indent="-285750"/>
                      <a:r>
                        <a:rPr lang="th-TH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</a:rPr>
                        <a:t>๘. </a:t>
                      </a:r>
                      <a:r>
                        <a:rPr lang="th-TH" sz="2800" b="1" u="sng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  <a:hlinkClick r:id="rId3"/>
                        </a:rPr>
                        <a:t>ขั้นตอนการบริหารโครงการบริการวิชาการเพื่อพัฒนาตามประเด็นที่รัฐมนตรีว่าการกระทรวง ศึกษาให้ความสำคัญ</a:t>
                      </a:r>
                      <a:endParaRPr lang="en-US" sz="2800" b="1" kern="1200" dirty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H NiramitIT๙" panose="02000506000000020004" pitchFamily="2" charset="-34"/>
                        <a:ea typeface="+mn-ea"/>
                        <a:cs typeface="TH NiramitIT๙" panose="02000506000000020004" pitchFamily="2" charset="-34"/>
                      </a:endParaRPr>
                    </a:p>
                    <a:p>
                      <a:r>
                        <a:rPr lang="th-TH" sz="28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</a:rPr>
                        <a:t>๙. </a:t>
                      </a:r>
                      <a:r>
                        <a:rPr lang="th-TH" sz="2800" b="1" u="sng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  <a:hlinkClick r:id="rId4"/>
                        </a:rPr>
                        <a:t>ขั้นตอนความพร้อมบรรจุแผนสิ่งก่อสร้าง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1023211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กองกิจการนักศึกษา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7663" marR="0" indent="-3476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</a:rPr>
                        <a:t>๑๐. </a:t>
                      </a:r>
                      <a:r>
                        <a:rPr lang="th-TH" sz="2800" b="1" kern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H NiramitIT๙" panose="02000506000000020004" pitchFamily="2" charset="-34"/>
                          <a:ea typeface="+mn-ea"/>
                          <a:cs typeface="TH NiramitIT๙" panose="02000506000000020004" pitchFamily="2" charset="-34"/>
                          <a:hlinkClick r:id="rId5"/>
                        </a:rPr>
                        <a:t>การขอใชบริการ หองประชุมอาคารอํานวยฯ / อาคารพัฒนาวิสัยทัศน และ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5"/>
                        </a:rPr>
                        <a:t>การขอรับบริการยืมวัสดุ-ครุภัณฑ ของกองกิจการนักศึกษา</a:t>
                      </a:r>
                      <a:endParaRPr lang="en-US" sz="2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600667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กองสวัสดิการ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1๑.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6"/>
                        </a:rPr>
                        <a:t>ขั้นตอนการให้บริการงานไฟฟ้าและอนุรักษ์พลังงาน 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604575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ศูนย์ศิลปวัฒนธรรม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1๒.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7"/>
                        </a:rPr>
                        <a:t>ขั้นตอนการขอใช้บริการของศูนย์ศิลปวัฒนธรรม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71120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ศูนย์เทคโนโลยีสารสนเทศ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1175" indent="-511175">
                        <a:buNone/>
                      </a:pP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1๓.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8"/>
                        </a:rPr>
                        <a:t>ขั้นตอนการลงทะเบียนสอบวัดความรู้ความสามารถทางด้าน </a:t>
                      </a:r>
                      <a:r>
                        <a:rPr lang="en-US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8"/>
                        </a:rPr>
                        <a:t>ICT </a:t>
                      </a:r>
                      <a:r>
                        <a:rPr lang="th-TH" sz="2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8"/>
                        </a:rPr>
                        <a:t>สำหรับนักศึกษาใหม่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212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62" y="471769"/>
            <a:ext cx="8946541" cy="556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800" b="1" i="1" u="sng" dirty="0">
                <a:solidFill>
                  <a:srgbClr val="FF0066"/>
                </a:solidFill>
                <a:latin typeface="TH NiramitIT๙" panose="02000506000000020004" pitchFamily="2" charset="-34"/>
                <a:cs typeface="TH NiramitIT๙" panose="02000506000000020004" pitchFamily="2" charset="-34"/>
              </a:rPr>
              <a:t>4.2 จำนวนกระบวนงานที่มีการลดขั้นตอนและระยะเวลาในการให้บริการ</a:t>
            </a:r>
            <a:endParaRPr lang="en-US" sz="2800" b="1" i="1" u="sng" dirty="0">
              <a:solidFill>
                <a:srgbClr val="FF0066"/>
              </a:solidFill>
              <a:latin typeface="TH NiramitIT๙" panose="02000506000000020004" pitchFamily="2" charset="-34"/>
              <a:cs typeface="TH NiramitIT๙" panose="02000506000000020004" pitchFamily="2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83091"/>
              </p:ext>
            </p:extLst>
          </p:nvPr>
        </p:nvGraphicFramePr>
        <p:xfrm>
          <a:off x="627062" y="1107758"/>
          <a:ext cx="10974388" cy="32613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851546"/>
                <a:gridCol w="7122842"/>
              </a:tblGrid>
              <a:tr h="459795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หน่วยงาน</a:t>
                      </a:r>
                      <a:endParaRPr lang="en-US" sz="2800" b="1" dirty="0">
                        <a:solidFill>
                          <a:srgbClr val="FFFF00"/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กระบวนงานลดขั้นตอนการให้บริการ</a:t>
                      </a:r>
                      <a:endParaRPr lang="en-US" sz="2800" b="1" dirty="0">
                        <a:solidFill>
                          <a:srgbClr val="FFFF00"/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845212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กองการเจ้าหน้าที่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7663" indent="-347663">
                        <a:buAutoNum type="arabicPeriod"/>
                      </a:pPr>
                      <a:r>
                        <a:rPr lang="th-TH" sz="2800" b="1" baseline="0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2"/>
                        </a:rPr>
                        <a:t>ขั้นตอนการให้บริการขอหนังสือรับรองออนไลน์</a:t>
                      </a:r>
                      <a:endParaRPr lang="th-TH" sz="2800" b="1" baseline="0" dirty="0" smtClean="0"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  <a:p>
                      <a:pPr marL="347663" indent="-347663">
                        <a:buAutoNum type="arabicPeriod"/>
                      </a:pPr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3"/>
                        </a:rPr>
                        <a:t>ขั้นตอนการขอทำบัตรประจำตัวบุคลากรออนไลน์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  <a:tr h="845212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ศูนย์เทคโนโลยีสารสนเทศ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7663" indent="-347663">
                        <a:buNone/>
                      </a:pPr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3. </a:t>
                      </a:r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4"/>
                        </a:rPr>
                        <a:t>การลดขั้นตอนกระบวนงานให้บริการของหน่วยงานด้วยระบบเทคโนโลยีสารสนเทศ  (ระบบแบบสอบถามออนไลน์)</a:t>
                      </a:r>
                      <a:endParaRPr lang="th-TH" sz="2800" b="1" dirty="0" smtClean="0"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  <a:p>
                      <a:pPr marL="347663" indent="-347663">
                        <a:buNone/>
                      </a:pPr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</a:rPr>
                        <a:t>4. </a:t>
                      </a:r>
                      <a:r>
                        <a:rPr lang="th-TH" sz="2800" b="1" dirty="0" smtClean="0">
                          <a:latin typeface="TH NiramitIT๙" panose="02000506000000020004" pitchFamily="2" charset="-34"/>
                          <a:cs typeface="TH NiramitIT๙" panose="02000506000000020004" pitchFamily="2" charset="-34"/>
                          <a:hlinkClick r:id="rId5"/>
                        </a:rPr>
                        <a:t>การลดขั้นตอนกระบวนงานให้บริการของหน่วยงานด้วยระบบเทคโนโลยีสารสนเทศ (การติดตามการพัฒนาบุคลากร)</a:t>
                      </a:r>
                      <a:endParaRPr lang="en-US" sz="28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H NiramitIT๙" panose="02000506000000020004" pitchFamily="2" charset="-34"/>
                        <a:cs typeface="TH NiramitIT๙" panose="02000506000000020004" pitchFamily="2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25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111" y="539804"/>
            <a:ext cx="9404723" cy="848544"/>
          </a:xfrm>
        </p:spPr>
        <p:txBody>
          <a:bodyPr/>
          <a:lstStyle/>
          <a:p>
            <a:r>
              <a:rPr lang="th-TH" b="1" dirty="0" smtClean="0">
                <a:solidFill>
                  <a:srgbClr val="D60093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  <a:latin typeface="TH NiramitIT๙" panose="02000506000000020004" pitchFamily="2" charset="-34"/>
                <a:cs typeface="TH NiramitIT๙" panose="02000506000000020004" pitchFamily="2" charset="-34"/>
              </a:rPr>
              <a:t>รายงานผลการดำเนินงานตามแผนปฏิบัติราชการ</a:t>
            </a:r>
            <a:endParaRPr lang="en-US" b="1" dirty="0">
              <a:solidFill>
                <a:srgbClr val="D60093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  <a:latin typeface="TH NiramitIT๙" panose="02000506000000020004" pitchFamily="2" charset="-34"/>
              <a:cs typeface="TH NiramitIT๙" panose="02000506000000020004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6754"/>
            <a:ext cx="11218229" cy="28162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h-TH" sz="3200" b="1" dirty="0" smtClean="0"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IT๙" panose="02000506000000020004" pitchFamily="2" charset="-34"/>
                <a:cs typeface="TH NiramitIT๙" panose="02000506000000020004" pitchFamily="2" charset="-34"/>
                <a:hlinkClick r:id="rId2"/>
              </a:rPr>
              <a:t>โครงการอบรม “จิตบริการ ใจสำราญ งานสัมฤทธิ์”</a:t>
            </a:r>
          </a:p>
          <a:p>
            <a:pPr marL="0" indent="0" algn="ctr">
              <a:buNone/>
            </a:pPr>
            <a:r>
              <a:rPr lang="th-TH" sz="3200" b="1" dirty="0" smtClean="0"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IT๙" panose="02000506000000020004" pitchFamily="2" charset="-34"/>
                <a:cs typeface="TH NiramitIT๙" panose="02000506000000020004" pitchFamily="2" charset="-34"/>
                <a:hlinkClick r:id="rId2"/>
              </a:rPr>
              <a:t>หัวข้อเรื่อง “ทัศนคติต่องานบริการเชิงบวก และการพัฒนาบุคลิกภาพเพื่อการทำงานที่ดี</a:t>
            </a:r>
          </a:p>
          <a:p>
            <a:pPr marL="0" indent="0" algn="ctr">
              <a:buNone/>
            </a:pPr>
            <a:r>
              <a:rPr lang="th-TH" sz="3200" b="1" dirty="0" smtClean="0"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IT๙" panose="02000506000000020004" pitchFamily="2" charset="-34"/>
                <a:cs typeface="TH NiramitIT๙" panose="02000506000000020004" pitchFamily="2" charset="-34"/>
                <a:hlinkClick r:id="rId2"/>
              </a:rPr>
              <a:t>เมื่อวันจันทร์ที่ 28 สิงหาคม 2560 ณ ห้องประชุมอาคม  กาญจนประโชติ</a:t>
            </a:r>
          </a:p>
          <a:p>
            <a:pPr marL="0" indent="0" algn="ctr">
              <a:buNone/>
            </a:pPr>
            <a:r>
              <a:rPr lang="th-TH" sz="3200" b="1" dirty="0" smtClean="0">
                <a:solidFill>
                  <a:srgbClr val="FFFF00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NiramitIT๙" panose="02000506000000020004" pitchFamily="2" charset="-34"/>
                <a:cs typeface="TH NiramitIT๙" panose="02000506000000020004" pitchFamily="2" charset="-34"/>
                <a:hlinkClick r:id="rId2"/>
              </a:rPr>
              <a:t>อาคารอำนวย ยศสุข</a:t>
            </a:r>
            <a:endParaRPr lang="th-TH" sz="3200" b="1" dirty="0" smtClean="0">
              <a:solidFill>
                <a:srgbClr val="FFFF00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NiramitIT๙" panose="02000506000000020004" pitchFamily="2" charset="-34"/>
              <a:cs typeface="TH NiramitIT๙" panose="02000506000000020004" pitchFamily="2" charset="-34"/>
            </a:endParaRPr>
          </a:p>
          <a:p>
            <a:pPr marL="0" indent="0" algn="ctr">
              <a:buNone/>
            </a:pPr>
            <a:endParaRPr lang="en-US" sz="3200" b="1" dirty="0">
              <a:solidFill>
                <a:srgbClr val="00FF00"/>
              </a:solidFill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  <a:latin typeface="TH NiramitIT๙" panose="02000506000000020004" pitchFamily="2" charset="-34"/>
              <a:cs typeface="TH NiramitIT๙" panose="02000506000000020004" pitchFamily="2" charset="-34"/>
            </a:endParaRPr>
          </a:p>
        </p:txBody>
      </p:sp>
      <p:pic>
        <p:nvPicPr>
          <p:cNvPr id="1026" name="Picture 2" descr="Image result for ตุ๊กตาดุ๊กดิ๊กน่ารั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840" y="3375248"/>
            <a:ext cx="234315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Image result for ขอบคุณค่ะ ดุ๊กดิ๊ก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18814" y="4657046"/>
            <a:ext cx="2824843" cy="14124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236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mju_ppt01</Template>
  <TotalTime>221</TotalTime>
  <Words>362</Words>
  <Application>Microsoft Office PowerPoint</Application>
  <PresentationFormat>Custom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ชุดรูปแบบของ Office</vt:lpstr>
      <vt:lpstr>ประเด็นยุทธศาสตร์ที่ 4 พัฒนาการให้บริการ</vt:lpstr>
      <vt:lpstr>PowerPoint Presentation</vt:lpstr>
      <vt:lpstr>PowerPoint Presentation</vt:lpstr>
      <vt:lpstr>รายงานผลการดำเนินงานตามแผนปฏิบัติราชการ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ประเด็นยุทธศาสตร์ที่ 4 พัฒนาการให้บริการ</dc:title>
  <dc:creator>admin</dc:creator>
  <cp:lastModifiedBy>user</cp:lastModifiedBy>
  <cp:revision>30</cp:revision>
  <dcterms:created xsi:type="dcterms:W3CDTF">2017-09-26T10:08:44Z</dcterms:created>
  <dcterms:modified xsi:type="dcterms:W3CDTF">2017-09-27T04:19:01Z</dcterms:modified>
</cp:coreProperties>
</file>